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97388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79" autoAdjust="0"/>
    <p:restoredTop sz="94660"/>
  </p:normalViewPr>
  <p:slideViewPr>
    <p:cSldViewPr snapToGrid="0">
      <p:cViewPr>
        <p:scale>
          <a:sx n="112" d="100"/>
          <a:sy n="112" d="100"/>
        </p:scale>
        <p:origin x="-384" y="-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2018" cy="463408"/>
          </a:xfrm>
          <a:prstGeom prst="rect">
            <a:avLst/>
          </a:prstGeom>
        </p:spPr>
        <p:txBody>
          <a:bodyPr vert="horz" lIns="92620" tIns="46310" rIns="92620" bIns="4631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0256" y="0"/>
            <a:ext cx="3022018" cy="463408"/>
          </a:xfrm>
          <a:prstGeom prst="rect">
            <a:avLst/>
          </a:prstGeom>
        </p:spPr>
        <p:txBody>
          <a:bodyPr vert="horz" lIns="92620" tIns="46310" rIns="92620" bIns="46310" rtlCol="0"/>
          <a:lstStyle>
            <a:lvl1pPr algn="r">
              <a:defRPr sz="1200"/>
            </a:lvl1pPr>
          </a:lstStyle>
          <a:p>
            <a:fld id="{1C487E3D-2262-4E9D-9779-C9A6EC27A872}" type="datetimeFigureOut">
              <a:rPr lang="en-US" smtClean="0"/>
              <a:t>12/21/2018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5963" y="1154113"/>
            <a:ext cx="5541962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20" tIns="46310" rIns="92620" bIns="4631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7389" y="4444861"/>
            <a:ext cx="5579110" cy="3636705"/>
          </a:xfrm>
          <a:prstGeom prst="rect">
            <a:avLst/>
          </a:prstGeom>
        </p:spPr>
        <p:txBody>
          <a:bodyPr vert="horz" lIns="92620" tIns="46310" rIns="92620" bIns="4631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22018" cy="463407"/>
          </a:xfrm>
          <a:prstGeom prst="rect">
            <a:avLst/>
          </a:prstGeom>
        </p:spPr>
        <p:txBody>
          <a:bodyPr vert="horz" lIns="92620" tIns="46310" rIns="92620" bIns="4631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0256" y="8772669"/>
            <a:ext cx="3022018" cy="463407"/>
          </a:xfrm>
          <a:prstGeom prst="rect">
            <a:avLst/>
          </a:prstGeom>
        </p:spPr>
        <p:txBody>
          <a:bodyPr vert="horz" lIns="92620" tIns="46310" rIns="92620" bIns="46310" rtlCol="0" anchor="b"/>
          <a:lstStyle>
            <a:lvl1pPr algn="r">
              <a:defRPr sz="1200"/>
            </a:lvl1pPr>
          </a:lstStyle>
          <a:p>
            <a:fld id="{5F39A055-077B-4AE7-B3F6-A4E2E29A56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299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51914-A324-498C-A570-1D385E92D797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CA4A7-5BBF-4C05-9CA3-EBC2ED19AE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985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EF768-B65D-48A6-93AE-0547DAE9170A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CA4A7-5BBF-4C05-9CA3-EBC2ED19AE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283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16B10-0129-4EDB-A9A0-F108CBC9854C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CA4A7-5BBF-4C05-9CA3-EBC2ED19AE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88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B1C2-0335-4CE2-B9AF-5F98406A04EE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CA4A7-5BBF-4C05-9CA3-EBC2ED19AE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659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CA2E-3AE9-4BC3-B319-C589C6B75A62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CA4A7-5BBF-4C05-9CA3-EBC2ED19AE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301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3255C-6C86-41E1-8278-0E55E732844E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CA4A7-5BBF-4C05-9CA3-EBC2ED19AE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038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97F18-E9CA-4257-92E5-284EA0951A04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CA4A7-5BBF-4C05-9CA3-EBC2ED19AE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551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A1204-BB5C-4E2F-B377-5DCDFBF670B6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CA4A7-5BBF-4C05-9CA3-EBC2ED19AE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451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B5C6-2E56-44C2-BC25-0FC40C3EA431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CA4A7-5BBF-4C05-9CA3-EBC2ED19AE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73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D913-1ABE-469A-84E7-4B07BF1D3524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CA4A7-5BBF-4C05-9CA3-EBC2ED19AE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023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E4E5-6A92-415C-9BE4-A5E473FA83E9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CA4A7-5BBF-4C05-9CA3-EBC2ED19AE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144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2C495-40F1-476E-AF6E-316FE138CF8B}" type="datetime1">
              <a:rPr lang="en-US" smtClean="0"/>
              <a:t>12/21/2018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CA4A7-5BBF-4C05-9CA3-EBC2ED19AE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703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7770" y="2955830"/>
            <a:ext cx="2720619" cy="317873"/>
          </a:xfrm>
          <a:solidFill>
            <a:srgbClr val="92D05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sz="1300" b="1" dirty="0" smtClean="0"/>
              <a:t>Impact Mapping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000" i="1" dirty="0" smtClean="0"/>
              <a:t>Risks: Missed Impacts</a:t>
            </a:r>
            <a:endParaRPr lang="en-US" sz="1000" i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53723" y="2514090"/>
            <a:ext cx="1291493" cy="42563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Draft Model Story</a:t>
            </a:r>
          </a:p>
          <a:p>
            <a:r>
              <a:rPr lang="en-US" sz="1400" i="1" dirty="0" smtClean="0">
                <a:solidFill>
                  <a:schemeClr val="bg1">
                    <a:lumMod val="95000"/>
                  </a:schemeClr>
                </a:solidFill>
              </a:rPr>
              <a:t>Risks: Missed User Story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30042" y="3286816"/>
            <a:ext cx="1328348" cy="34302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/>
              <a:t>Resource Mapping</a:t>
            </a:r>
          </a:p>
          <a:p>
            <a:r>
              <a:rPr lang="en-US" sz="1400" i="1" dirty="0" smtClean="0"/>
              <a:t>Risks: Missed Impacts</a:t>
            </a:r>
            <a:endParaRPr lang="en-US" sz="1400" i="1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984798" y="3629351"/>
            <a:ext cx="2428230" cy="34302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/>
              <a:t>User story mapping</a:t>
            </a:r>
          </a:p>
          <a:p>
            <a:r>
              <a:rPr lang="en-US" sz="1300" i="1" dirty="0" smtClean="0"/>
              <a:t>Risks: Missed Impacts</a:t>
            </a:r>
            <a:endParaRPr lang="en-US" sz="1300" i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984799" y="3963846"/>
            <a:ext cx="2476457" cy="41897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/>
              <a:t>Resource Allocation</a:t>
            </a:r>
          </a:p>
          <a:p>
            <a:r>
              <a:rPr lang="en-US" sz="1400" i="1" dirty="0" smtClean="0"/>
              <a:t>Risks: Timely Resource availability</a:t>
            </a:r>
            <a:endParaRPr lang="en-US" sz="1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888147" y="21717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800225" y="235636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52950" y="106983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003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420813" y="2376694"/>
            <a:ext cx="1703077" cy="33219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Model Story Scrub for Product Backlog</a:t>
            </a:r>
          </a:p>
          <a:p>
            <a:endParaRPr lang="en-US" sz="2000" b="1" dirty="0">
              <a:solidFill>
                <a:schemeClr val="bg1">
                  <a:lumMod val="95000"/>
                </a:schemeClr>
              </a:solidFill>
            </a:endParaRPr>
          </a:p>
          <a:p>
            <a:endParaRPr lang="en-US" sz="20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sz="1400" i="1" dirty="0" smtClean="0">
                <a:solidFill>
                  <a:schemeClr val="bg1">
                    <a:lumMod val="95000"/>
                  </a:schemeClr>
                </a:solidFill>
              </a:rPr>
              <a:t>(Risks: Lack of timely resource allocation)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265358" y="2007809"/>
            <a:ext cx="793242" cy="995607"/>
            <a:chOff x="932750" y="1515540"/>
            <a:chExt cx="793242" cy="995607"/>
          </a:xfrm>
        </p:grpSpPr>
        <p:sp>
          <p:nvSpPr>
            <p:cNvPr id="27" name="Flowchart: Decision 26"/>
            <p:cNvSpPr/>
            <p:nvPr/>
          </p:nvSpPr>
          <p:spPr>
            <a:xfrm>
              <a:off x="942012" y="1515540"/>
              <a:ext cx="783980" cy="995607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32750" y="1918484"/>
              <a:ext cx="74915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12/12/18</a:t>
              </a:r>
              <a:endParaRPr lang="en-US" sz="1100" b="1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80039" y="2313450"/>
            <a:ext cx="846108" cy="995607"/>
            <a:chOff x="1516674" y="1585668"/>
            <a:chExt cx="846108" cy="995607"/>
          </a:xfrm>
        </p:grpSpPr>
        <p:sp>
          <p:nvSpPr>
            <p:cNvPr id="30" name="Flowchart: Decision 29"/>
            <p:cNvSpPr/>
            <p:nvPr/>
          </p:nvSpPr>
          <p:spPr>
            <a:xfrm>
              <a:off x="1516674" y="1585668"/>
              <a:ext cx="783980" cy="995607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59288" y="1934944"/>
              <a:ext cx="8034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12/21/18</a:t>
              </a:r>
              <a:endParaRPr lang="en-US" sz="1200" b="1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720183" y="3013795"/>
            <a:ext cx="845027" cy="995607"/>
            <a:chOff x="1516674" y="1585668"/>
            <a:chExt cx="845027" cy="995607"/>
          </a:xfrm>
        </p:grpSpPr>
        <p:sp>
          <p:nvSpPr>
            <p:cNvPr id="36" name="Flowchart: Decision 35"/>
            <p:cNvSpPr/>
            <p:nvPr/>
          </p:nvSpPr>
          <p:spPr>
            <a:xfrm>
              <a:off x="1516674" y="1585668"/>
              <a:ext cx="783980" cy="995607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558207" y="1966004"/>
              <a:ext cx="8034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2/04/19</a:t>
              </a:r>
              <a:endParaRPr lang="en-US" sz="1200" b="1" dirty="0"/>
            </a:p>
          </p:txBody>
        </p:sp>
      </p:grpSp>
      <p:sp>
        <p:nvSpPr>
          <p:cNvPr id="38" name="Title 1"/>
          <p:cNvSpPr txBox="1">
            <a:spLocks/>
          </p:cNvSpPr>
          <p:nvPr/>
        </p:nvSpPr>
        <p:spPr>
          <a:xfrm>
            <a:off x="8086304" y="3728054"/>
            <a:ext cx="1010607" cy="11941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Product Backlog</a:t>
            </a:r>
          </a:p>
          <a:p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(Feature) prioritized to </a:t>
            </a:r>
          </a:p>
          <a:p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Start Sprint</a:t>
            </a:r>
          </a:p>
          <a:p>
            <a:r>
              <a:rPr lang="en-US" sz="1400" i="1" dirty="0" smtClean="0">
                <a:solidFill>
                  <a:schemeClr val="bg1">
                    <a:lumMod val="95000"/>
                  </a:schemeClr>
                </a:solidFill>
              </a:rPr>
              <a:t>(Risks: Timely Resource availability)</a:t>
            </a:r>
            <a:endParaRPr lang="en-US" sz="1400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11132010" y="4037677"/>
            <a:ext cx="1026970" cy="47052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" b="1" dirty="0" smtClean="0">
                <a:solidFill>
                  <a:schemeClr val="bg1">
                    <a:lumMod val="95000"/>
                  </a:schemeClr>
                </a:solidFill>
              </a:rPr>
              <a:t>Start Sprint 1</a:t>
            </a:r>
          </a:p>
          <a:p>
            <a:r>
              <a:rPr lang="en-US" sz="900" i="1" dirty="0" smtClean="0">
                <a:solidFill>
                  <a:schemeClr val="bg1">
                    <a:lumMod val="95000"/>
                  </a:schemeClr>
                </a:solidFill>
              </a:rPr>
              <a:t>(Risks: Timely Resource availability</a:t>
            </a:r>
            <a:r>
              <a:rPr lang="en-US" sz="1400" i="1" dirty="0" smtClean="0">
                <a:solidFill>
                  <a:schemeClr val="bg1">
                    <a:lumMod val="95000"/>
                  </a:schemeClr>
                </a:solidFill>
              </a:rPr>
              <a:t>)</a:t>
            </a:r>
            <a:endParaRPr lang="en-US" sz="1400" i="1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5974228" y="2953571"/>
            <a:ext cx="908122" cy="995607"/>
            <a:chOff x="171983" y="1585668"/>
            <a:chExt cx="908122" cy="995607"/>
          </a:xfrm>
        </p:grpSpPr>
        <p:sp>
          <p:nvSpPr>
            <p:cNvPr id="41" name="Flowchart: Decision 40"/>
            <p:cNvSpPr/>
            <p:nvPr/>
          </p:nvSpPr>
          <p:spPr>
            <a:xfrm>
              <a:off x="171983" y="1585668"/>
              <a:ext cx="783980" cy="995607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76611" y="1972794"/>
              <a:ext cx="8034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1/10/19</a:t>
              </a:r>
              <a:endParaRPr lang="en-US" sz="1200" b="1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9864469" y="3044052"/>
            <a:ext cx="845027" cy="995607"/>
            <a:chOff x="1516674" y="1585668"/>
            <a:chExt cx="845027" cy="995607"/>
          </a:xfrm>
        </p:grpSpPr>
        <p:sp>
          <p:nvSpPr>
            <p:cNvPr id="44" name="Flowchart: Decision 43"/>
            <p:cNvSpPr/>
            <p:nvPr/>
          </p:nvSpPr>
          <p:spPr>
            <a:xfrm>
              <a:off x="1516674" y="1585668"/>
              <a:ext cx="783980" cy="995607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558207" y="1966004"/>
              <a:ext cx="8034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2/8/19</a:t>
              </a:r>
              <a:endParaRPr lang="en-US" sz="1200" b="1" dirty="0"/>
            </a:p>
          </p:txBody>
        </p:sp>
      </p:grpSp>
      <p:sp>
        <p:nvSpPr>
          <p:cNvPr id="46" name="Title 1"/>
          <p:cNvSpPr txBox="1">
            <a:spLocks/>
          </p:cNvSpPr>
          <p:nvPr/>
        </p:nvSpPr>
        <p:spPr>
          <a:xfrm>
            <a:off x="10239619" y="4031822"/>
            <a:ext cx="892391" cy="47638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/>
              <a:t>Sprint  1 Planning</a:t>
            </a:r>
          </a:p>
          <a:p>
            <a:r>
              <a:rPr lang="en-US" sz="1400" i="1" dirty="0" smtClean="0"/>
              <a:t>(Risks: Timely Resource availability)</a:t>
            </a:r>
            <a:endParaRPr lang="en-US" sz="1400" i="1" dirty="0"/>
          </a:p>
        </p:txBody>
      </p:sp>
      <p:grpSp>
        <p:nvGrpSpPr>
          <p:cNvPr id="47" name="Group 46"/>
          <p:cNvGrpSpPr/>
          <p:nvPr/>
        </p:nvGrpSpPr>
        <p:grpSpPr>
          <a:xfrm>
            <a:off x="10740020" y="3035324"/>
            <a:ext cx="845027" cy="995607"/>
            <a:chOff x="1516674" y="1585668"/>
            <a:chExt cx="845027" cy="995607"/>
          </a:xfrm>
        </p:grpSpPr>
        <p:sp>
          <p:nvSpPr>
            <p:cNvPr id="48" name="Flowchart: Decision 47"/>
            <p:cNvSpPr/>
            <p:nvPr/>
          </p:nvSpPr>
          <p:spPr>
            <a:xfrm>
              <a:off x="1516674" y="1585668"/>
              <a:ext cx="783980" cy="995607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558207" y="1966004"/>
              <a:ext cx="8034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2/11/19</a:t>
              </a:r>
              <a:endParaRPr lang="en-US" sz="1200" b="1" dirty="0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1214194" y="-55215"/>
            <a:ext cx="994834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ESO – Product development </a:t>
            </a:r>
          </a:p>
          <a:p>
            <a:pPr algn="ctr"/>
            <a:r>
              <a:rPr lang="en-US" sz="3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Sprint readiness planning - </a:t>
            </a: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Road map</a:t>
            </a:r>
            <a:endParaRPr lang="en-US" sz="3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9096911" y="4007413"/>
            <a:ext cx="1135862" cy="50079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rgbClr val="FFFF00"/>
                </a:solidFill>
              </a:rPr>
              <a:t>Agile Team Mobilization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&amp; Sprint 0</a:t>
            </a:r>
          </a:p>
          <a:p>
            <a:r>
              <a:rPr lang="en-US" sz="1400" i="1" dirty="0" smtClean="0">
                <a:solidFill>
                  <a:srgbClr val="FFFF00"/>
                </a:solidFill>
              </a:rPr>
              <a:t>Risks: Timely Resource availability</a:t>
            </a:r>
            <a:endParaRPr lang="en-US" sz="1400" i="1" dirty="0">
              <a:solidFill>
                <a:srgbClr val="FFFF00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834186" y="1551691"/>
            <a:ext cx="793242" cy="995607"/>
            <a:chOff x="932750" y="1515540"/>
            <a:chExt cx="793242" cy="995607"/>
          </a:xfrm>
        </p:grpSpPr>
        <p:sp>
          <p:nvSpPr>
            <p:cNvPr id="54" name="Flowchart: Decision 53"/>
            <p:cNvSpPr/>
            <p:nvPr/>
          </p:nvSpPr>
          <p:spPr>
            <a:xfrm>
              <a:off x="942012" y="1515540"/>
              <a:ext cx="783980" cy="995607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32750" y="1918484"/>
              <a:ext cx="74915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12/06/18</a:t>
              </a:r>
              <a:endParaRPr lang="en-US" sz="11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4066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1758</TotalTime>
  <Words>109</Words>
  <Application>Microsoft Office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Impact Mapping Risks: Missed Impacts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Mapping</dc:title>
  <dc:creator>Anoth, Bash</dc:creator>
  <cp:lastModifiedBy>Anoth, Bash</cp:lastModifiedBy>
  <cp:revision>28</cp:revision>
  <cp:lastPrinted>2018-12-19T17:21:40Z</cp:lastPrinted>
  <dcterms:created xsi:type="dcterms:W3CDTF">2018-11-30T19:23:35Z</dcterms:created>
  <dcterms:modified xsi:type="dcterms:W3CDTF">2018-12-21T15:28:58Z</dcterms:modified>
</cp:coreProperties>
</file>